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6" r:id="rId3"/>
    <p:sldId id="259" r:id="rId4"/>
    <p:sldId id="257" r:id="rId5"/>
    <p:sldId id="258" r:id="rId6"/>
    <p:sldId id="260" r:id="rId7"/>
    <p:sldId id="262" r:id="rId8"/>
    <p:sldId id="264" r:id="rId9"/>
    <p:sldId id="261" r:id="rId10"/>
    <p:sldId id="263"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1" d="100"/>
          <a:sy n="91" d="100"/>
        </p:scale>
        <p:origin x="53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3/20/2019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3/20/2019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3/20/2019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3/20/2019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3/20/2019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3/20/2019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3/20/2019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3/20/2019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3/20/2019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3/20/2019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3/20/2019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3/20/2019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3/20/2019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3/20/2019</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3/20/2019</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vimeo.com/202199842"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app.seesaw.me/#/class/class.3d333b2f-fc45-4d16-9ca4-721e4c35e998" TargetMode="External"/><Relationship Id="rId2" Type="http://schemas.openxmlformats.org/officeDocument/2006/relationships/hyperlink" Target="https://www.gwinear.cornwall.sch.uk/website"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7576" y="1642331"/>
            <a:ext cx="11381999" cy="2971051"/>
          </a:xfrm>
        </p:spPr>
        <p:txBody>
          <a:bodyPr/>
          <a:lstStyle/>
          <a:p>
            <a:r>
              <a:rPr lang="en-GB" dirty="0" smtClean="0"/>
              <a:t>Open afternoon-20/03/2019</a:t>
            </a:r>
            <a:br>
              <a:rPr lang="en-GB" dirty="0" smtClean="0"/>
            </a:br>
            <a:r>
              <a:rPr lang="en-GB" dirty="0" smtClean="0"/>
              <a:t>How to support your child in math</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37559483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Fluency-Reasoning-Problem Solving</a:t>
            </a:r>
            <a:endParaRPr lang="en-GB" dirty="0"/>
          </a:p>
        </p:txBody>
      </p:sp>
      <p:sp>
        <p:nvSpPr>
          <p:cNvPr id="4" name="Rectangle 3"/>
          <p:cNvSpPr/>
          <p:nvPr/>
        </p:nvSpPr>
        <p:spPr>
          <a:xfrm>
            <a:off x="856444" y="2918362"/>
            <a:ext cx="3078051" cy="1326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901521" y="2981460"/>
            <a:ext cx="2987898" cy="1200329"/>
          </a:xfrm>
          <a:prstGeom prst="rect">
            <a:avLst/>
          </a:prstGeom>
          <a:noFill/>
        </p:spPr>
        <p:txBody>
          <a:bodyPr wrap="square" rtlCol="0">
            <a:spAutoFit/>
          </a:bodyPr>
          <a:lstStyle/>
          <a:p>
            <a:r>
              <a:rPr lang="en-GB" dirty="0" smtClean="0"/>
              <a:t>Count in multiples of 5</a:t>
            </a:r>
          </a:p>
          <a:p>
            <a:endParaRPr lang="en-GB" dirty="0"/>
          </a:p>
          <a:p>
            <a:endParaRPr lang="en-GB" dirty="0" smtClean="0"/>
          </a:p>
          <a:p>
            <a:r>
              <a:rPr lang="en-GB" dirty="0" smtClean="0"/>
              <a:t>5x4=</a:t>
            </a:r>
          </a:p>
        </p:txBody>
      </p:sp>
      <p:sp>
        <p:nvSpPr>
          <p:cNvPr id="7" name="Rectangle 6"/>
          <p:cNvSpPr/>
          <p:nvPr/>
        </p:nvSpPr>
        <p:spPr>
          <a:xfrm>
            <a:off x="4491504" y="2918362"/>
            <a:ext cx="3078051" cy="1326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4556973" y="2981460"/>
            <a:ext cx="2949262" cy="1200329"/>
          </a:xfrm>
          <a:prstGeom prst="rect">
            <a:avLst/>
          </a:prstGeom>
          <a:noFill/>
        </p:spPr>
        <p:txBody>
          <a:bodyPr wrap="square" rtlCol="0">
            <a:spAutoFit/>
          </a:bodyPr>
          <a:lstStyle/>
          <a:p>
            <a:r>
              <a:rPr lang="en-GB" dirty="0" smtClean="0"/>
              <a:t>True or False?</a:t>
            </a:r>
          </a:p>
          <a:p>
            <a:r>
              <a:rPr lang="en-GB" dirty="0" smtClean="0"/>
              <a:t>When counting in 5’s, you will only say numbers that end in a 5</a:t>
            </a:r>
            <a:endParaRPr lang="en-GB" dirty="0"/>
          </a:p>
        </p:txBody>
      </p:sp>
      <p:sp>
        <p:nvSpPr>
          <p:cNvPr id="9" name="Rectangle 8"/>
          <p:cNvSpPr/>
          <p:nvPr/>
        </p:nvSpPr>
        <p:spPr>
          <a:xfrm>
            <a:off x="8126565" y="2918362"/>
            <a:ext cx="3078051" cy="1326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8128713" y="2981460"/>
            <a:ext cx="3011512" cy="1200329"/>
          </a:xfrm>
          <a:prstGeom prst="rect">
            <a:avLst/>
          </a:prstGeom>
          <a:noFill/>
        </p:spPr>
        <p:txBody>
          <a:bodyPr wrap="square" rtlCol="0">
            <a:spAutoFit/>
          </a:bodyPr>
          <a:lstStyle/>
          <a:p>
            <a:r>
              <a:rPr lang="en-GB" dirty="0" smtClean="0"/>
              <a:t>Ted has 35 apples, he wants to share them with his 4 friends. How many will each child get?</a:t>
            </a:r>
            <a:endParaRPr lang="en-GB" dirty="0"/>
          </a:p>
        </p:txBody>
      </p:sp>
      <p:sp>
        <p:nvSpPr>
          <p:cNvPr id="11" name="TextBox 10"/>
          <p:cNvSpPr txBox="1"/>
          <p:nvPr/>
        </p:nvSpPr>
        <p:spPr>
          <a:xfrm>
            <a:off x="901521" y="2185563"/>
            <a:ext cx="10686539" cy="523220"/>
          </a:xfrm>
          <a:prstGeom prst="rect">
            <a:avLst/>
          </a:prstGeom>
          <a:noFill/>
        </p:spPr>
        <p:txBody>
          <a:bodyPr wrap="square" rtlCol="0">
            <a:spAutoFit/>
          </a:bodyPr>
          <a:lstStyle/>
          <a:p>
            <a:r>
              <a:rPr lang="en-GB" sz="2800" b="1" dirty="0" smtClean="0"/>
              <a:t>Fluency                       Reasoning                 Problem Solving               </a:t>
            </a:r>
            <a:endParaRPr lang="en-GB" sz="2800" b="1" dirty="0"/>
          </a:p>
        </p:txBody>
      </p:sp>
      <p:sp>
        <p:nvSpPr>
          <p:cNvPr id="12" name="Rectangle 11"/>
          <p:cNvSpPr/>
          <p:nvPr/>
        </p:nvSpPr>
        <p:spPr>
          <a:xfrm>
            <a:off x="810000" y="4752304"/>
            <a:ext cx="3124495" cy="14939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3" name="TextBox 12"/>
          <p:cNvSpPr txBox="1"/>
          <p:nvPr/>
        </p:nvSpPr>
        <p:spPr>
          <a:xfrm>
            <a:off x="856444" y="4842456"/>
            <a:ext cx="2917066" cy="1200329"/>
          </a:xfrm>
          <a:prstGeom prst="rect">
            <a:avLst/>
          </a:prstGeom>
          <a:noFill/>
        </p:spPr>
        <p:txBody>
          <a:bodyPr wrap="square" rtlCol="0">
            <a:spAutoFit/>
          </a:bodyPr>
          <a:lstStyle/>
          <a:p>
            <a:r>
              <a:rPr lang="en-GB" dirty="0" smtClean="0">
                <a:solidFill>
                  <a:schemeClr val="bg1"/>
                </a:solidFill>
              </a:rPr>
              <a:t>5, 10, 15, 20, 25, 30…</a:t>
            </a:r>
          </a:p>
          <a:p>
            <a:endParaRPr lang="en-GB" dirty="0">
              <a:solidFill>
                <a:schemeClr val="bg1"/>
              </a:solidFill>
            </a:endParaRPr>
          </a:p>
          <a:p>
            <a:endParaRPr lang="en-GB" dirty="0" smtClean="0">
              <a:solidFill>
                <a:schemeClr val="bg1"/>
              </a:solidFill>
            </a:endParaRPr>
          </a:p>
          <a:p>
            <a:r>
              <a:rPr lang="en-GB" dirty="0" smtClean="0">
                <a:solidFill>
                  <a:schemeClr val="bg1"/>
                </a:solidFill>
              </a:rPr>
              <a:t>5x4=20</a:t>
            </a:r>
            <a:endParaRPr lang="en-GB" dirty="0">
              <a:solidFill>
                <a:schemeClr val="bg1"/>
              </a:solidFill>
            </a:endParaRPr>
          </a:p>
        </p:txBody>
      </p:sp>
      <p:sp>
        <p:nvSpPr>
          <p:cNvPr id="14" name="Rectangle 13"/>
          <p:cNvSpPr/>
          <p:nvPr/>
        </p:nvSpPr>
        <p:spPr>
          <a:xfrm>
            <a:off x="4468281" y="4752304"/>
            <a:ext cx="3124495" cy="14939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5" name="TextBox 14"/>
          <p:cNvSpPr txBox="1"/>
          <p:nvPr/>
        </p:nvSpPr>
        <p:spPr>
          <a:xfrm>
            <a:off x="4556973" y="4842456"/>
            <a:ext cx="2949262" cy="1200329"/>
          </a:xfrm>
          <a:prstGeom prst="rect">
            <a:avLst/>
          </a:prstGeom>
          <a:noFill/>
        </p:spPr>
        <p:txBody>
          <a:bodyPr wrap="square" rtlCol="0">
            <a:spAutoFit/>
          </a:bodyPr>
          <a:lstStyle/>
          <a:p>
            <a:r>
              <a:rPr lang="en-GB" dirty="0" smtClean="0">
                <a:solidFill>
                  <a:schemeClr val="bg1"/>
                </a:solidFill>
              </a:rPr>
              <a:t>False because every other number you say ends in a 0, for example</a:t>
            </a:r>
          </a:p>
          <a:p>
            <a:r>
              <a:rPr lang="en-GB" dirty="0" smtClean="0">
                <a:solidFill>
                  <a:schemeClr val="bg1"/>
                </a:solidFill>
              </a:rPr>
              <a:t>15, 20, 25</a:t>
            </a:r>
            <a:endParaRPr lang="en-GB" dirty="0">
              <a:solidFill>
                <a:schemeClr val="bg1"/>
              </a:solidFill>
            </a:endParaRPr>
          </a:p>
        </p:txBody>
      </p:sp>
      <p:sp>
        <p:nvSpPr>
          <p:cNvPr id="16" name="Rectangle 15"/>
          <p:cNvSpPr/>
          <p:nvPr/>
        </p:nvSpPr>
        <p:spPr>
          <a:xfrm>
            <a:off x="8126562" y="4752304"/>
            <a:ext cx="3124495" cy="14939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8" name="TextBox 17"/>
          <p:cNvSpPr txBox="1"/>
          <p:nvPr/>
        </p:nvSpPr>
        <p:spPr>
          <a:xfrm>
            <a:off x="8216721" y="4842456"/>
            <a:ext cx="2833352" cy="923330"/>
          </a:xfrm>
          <a:prstGeom prst="rect">
            <a:avLst/>
          </a:prstGeom>
          <a:noFill/>
        </p:spPr>
        <p:txBody>
          <a:bodyPr wrap="square" rtlCol="0">
            <a:spAutoFit/>
          </a:bodyPr>
          <a:lstStyle/>
          <a:p>
            <a:r>
              <a:rPr lang="en-GB" dirty="0" smtClean="0">
                <a:solidFill>
                  <a:schemeClr val="bg1"/>
                </a:solidFill>
              </a:rPr>
              <a:t>Ted+4 friends=5</a:t>
            </a:r>
          </a:p>
          <a:p>
            <a:endParaRPr lang="en-GB" dirty="0">
              <a:solidFill>
                <a:schemeClr val="bg1"/>
              </a:solidFill>
            </a:endParaRPr>
          </a:p>
          <a:p>
            <a:r>
              <a:rPr lang="en-GB" dirty="0" smtClean="0">
                <a:solidFill>
                  <a:schemeClr val="bg1"/>
                </a:solidFill>
              </a:rPr>
              <a:t>35÷5=7</a:t>
            </a:r>
            <a:endParaRPr lang="en-GB" dirty="0">
              <a:solidFill>
                <a:schemeClr val="bg1"/>
              </a:solidFill>
            </a:endParaRPr>
          </a:p>
        </p:txBody>
      </p:sp>
    </p:spTree>
    <p:extLst>
      <p:ext uri="{BB962C8B-B14F-4D97-AF65-F5344CB8AC3E}">
        <p14:creationId xmlns:p14="http://schemas.microsoft.com/office/powerpoint/2010/main" val="36895863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Mathletics</a:t>
            </a:r>
            <a:endParaRPr lang="en-GB" dirty="0"/>
          </a:p>
        </p:txBody>
      </p:sp>
      <p:sp>
        <p:nvSpPr>
          <p:cNvPr id="3" name="Content Placeholder 2"/>
          <p:cNvSpPr>
            <a:spLocks noGrp="1"/>
          </p:cNvSpPr>
          <p:nvPr>
            <p:ph idx="1"/>
          </p:nvPr>
        </p:nvSpPr>
        <p:spPr>
          <a:xfrm>
            <a:off x="810000" y="1997188"/>
            <a:ext cx="10554574" cy="3636511"/>
          </a:xfrm>
        </p:spPr>
        <p:txBody>
          <a:bodyPr/>
          <a:lstStyle/>
          <a:p>
            <a:pPr marL="0" indent="0">
              <a:buNone/>
            </a:pPr>
            <a:r>
              <a:rPr lang="en-GB" dirty="0" smtClean="0"/>
              <a:t>Mathletics is a great tool that school funds for your child to be able to play and learn at home. It is available as an app for apple and android (so can be used on mobiles and tablets) as well as online on a computer or laptop. Although the majority of our pupils are using </a:t>
            </a:r>
            <a:r>
              <a:rPr lang="en-GB" dirty="0"/>
              <a:t>M</a:t>
            </a:r>
            <a:r>
              <a:rPr lang="en-GB" dirty="0" smtClean="0"/>
              <a:t>athletics there are some pupils who have never accessed it at home. </a:t>
            </a:r>
          </a:p>
          <a:p>
            <a:pPr marL="0" indent="0">
              <a:buNone/>
            </a:pPr>
            <a:endParaRPr lang="en-GB" dirty="0"/>
          </a:p>
          <a:p>
            <a:pPr marL="0" indent="0">
              <a:buNone/>
            </a:pPr>
            <a:endParaRPr lang="en-GB" dirty="0" smtClean="0"/>
          </a:p>
          <a:p>
            <a:pPr marL="0" indent="0">
              <a:buNone/>
            </a:pPr>
            <a:endParaRPr lang="en-GB" dirty="0"/>
          </a:p>
        </p:txBody>
      </p:sp>
      <p:pic>
        <p:nvPicPr>
          <p:cNvPr id="4" name="Picture 3">
            <a:hlinkClick r:id="rId2"/>
          </p:cNvPr>
          <p:cNvPicPr>
            <a:picLocks noChangeAspect="1"/>
          </p:cNvPicPr>
          <p:nvPr/>
        </p:nvPicPr>
        <p:blipFill>
          <a:blip r:embed="rId3"/>
          <a:stretch>
            <a:fillRect/>
          </a:stretch>
        </p:blipFill>
        <p:spPr>
          <a:xfrm>
            <a:off x="3719519" y="4035984"/>
            <a:ext cx="4735535" cy="2514120"/>
          </a:xfrm>
          <a:prstGeom prst="rect">
            <a:avLst/>
          </a:prstGeom>
        </p:spPr>
      </p:pic>
    </p:spTree>
    <p:extLst>
      <p:ext uri="{BB962C8B-B14F-4D97-AF65-F5344CB8AC3E}">
        <p14:creationId xmlns:p14="http://schemas.microsoft.com/office/powerpoint/2010/main" val="28952629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do people hate maths?</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7289" y="1647613"/>
            <a:ext cx="4839897" cy="4839897"/>
          </a:xfrm>
          <a:prstGeom prst="rect">
            <a:avLst/>
          </a:prstGeom>
        </p:spPr>
      </p:pic>
      <p:sp>
        <p:nvSpPr>
          <p:cNvPr id="5" name="Rectangle 4"/>
          <p:cNvSpPr/>
          <p:nvPr/>
        </p:nvSpPr>
        <p:spPr>
          <a:xfrm>
            <a:off x="0" y="2344656"/>
            <a:ext cx="5434453" cy="2677656"/>
          </a:xfrm>
          <a:prstGeom prst="rect">
            <a:avLst/>
          </a:prstGeom>
          <a:noFill/>
        </p:spPr>
        <p:txBody>
          <a:bodyPr wrap="square" lIns="91440" tIns="45720" rIns="91440" bIns="45720">
            <a:spAutoFit/>
          </a:bodyPr>
          <a:lstStyle/>
          <a:p>
            <a:pPr algn="ctr"/>
            <a:r>
              <a:rPr lang="en-US" sz="2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 school has 470 children it wants to take on a trip. The secretary books 7 busses each of which can hold 68 children.  Will there be enough seats?</a:t>
            </a:r>
            <a:endParaRPr lang="en-US" sz="2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Rectangle 5"/>
          <p:cNvSpPr/>
          <p:nvPr/>
        </p:nvSpPr>
        <p:spPr>
          <a:xfrm>
            <a:off x="1534136" y="5132465"/>
            <a:ext cx="2733441"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7 x 68 =</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81874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11033" y="1864826"/>
            <a:ext cx="4070965" cy="3636511"/>
          </a:xfrm>
        </p:spPr>
        <p:txBody>
          <a:bodyPr>
            <a:normAutofit/>
          </a:bodyPr>
          <a:lstStyle/>
          <a:p>
            <a:pPr marL="0" indent="0">
              <a:buNone/>
            </a:pPr>
            <a:r>
              <a:rPr lang="en-GB" sz="2400" dirty="0" smtClean="0"/>
              <a:t>At Gwinear we aim to teach mathematics in a way that makes it enjoyable for all children in order to encourage a love of mathematics</a:t>
            </a:r>
            <a:endParaRPr lang="en-GB" sz="2400" dirty="0"/>
          </a:p>
        </p:txBody>
      </p:sp>
      <p:pic>
        <p:nvPicPr>
          <p:cNvPr id="4" name="Picture 3"/>
          <p:cNvPicPr>
            <a:picLocks noChangeAspect="1"/>
          </p:cNvPicPr>
          <p:nvPr/>
        </p:nvPicPr>
        <p:blipFill>
          <a:blip r:embed="rId2"/>
          <a:stretch>
            <a:fillRect/>
          </a:stretch>
        </p:blipFill>
        <p:spPr>
          <a:xfrm>
            <a:off x="0" y="0"/>
            <a:ext cx="6890197" cy="6890197"/>
          </a:xfrm>
          <a:prstGeom prst="rect">
            <a:avLst/>
          </a:prstGeom>
        </p:spPr>
      </p:pic>
    </p:spTree>
    <p:extLst>
      <p:ext uri="{BB962C8B-B14F-4D97-AF65-F5344CB8AC3E}">
        <p14:creationId xmlns:p14="http://schemas.microsoft.com/office/powerpoint/2010/main" val="1825405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Attitude towards mathematics</a:t>
            </a:r>
            <a:endParaRPr lang="en-GB" dirty="0"/>
          </a:p>
        </p:txBody>
      </p:sp>
      <p:sp>
        <p:nvSpPr>
          <p:cNvPr id="3" name="Content Placeholder 2"/>
          <p:cNvSpPr>
            <a:spLocks noGrp="1"/>
          </p:cNvSpPr>
          <p:nvPr>
            <p:ph idx="1"/>
          </p:nvPr>
        </p:nvSpPr>
        <p:spPr>
          <a:xfrm>
            <a:off x="463640" y="1578343"/>
            <a:ext cx="11449318" cy="3636511"/>
          </a:xfrm>
        </p:spPr>
        <p:txBody>
          <a:bodyPr>
            <a:normAutofit/>
          </a:bodyPr>
          <a:lstStyle/>
          <a:p>
            <a:pPr marL="0" indent="0">
              <a:buNone/>
            </a:pPr>
            <a:r>
              <a:rPr lang="en-GB" sz="3600" dirty="0" smtClean="0"/>
              <a:t>Studies have shown that a parents math </a:t>
            </a:r>
            <a:r>
              <a:rPr lang="en-GB" sz="3600" dirty="0"/>
              <a:t>attitude positively influences their </a:t>
            </a:r>
            <a:r>
              <a:rPr lang="en-GB" sz="3600" dirty="0" smtClean="0"/>
              <a:t>child’s </a:t>
            </a:r>
            <a:r>
              <a:rPr lang="en-GB" sz="3600" dirty="0"/>
              <a:t>math attitude and math achievement</a:t>
            </a:r>
          </a:p>
        </p:txBody>
      </p:sp>
    </p:spTree>
    <p:extLst>
      <p:ext uri="{BB962C8B-B14F-4D97-AF65-F5344CB8AC3E}">
        <p14:creationId xmlns:p14="http://schemas.microsoft.com/office/powerpoint/2010/main" val="2571622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755" y="498704"/>
            <a:ext cx="11167352" cy="970450"/>
          </a:xfrm>
        </p:spPr>
        <p:txBody>
          <a:bodyPr/>
          <a:lstStyle/>
          <a:p>
            <a:r>
              <a:rPr lang="en-GB" dirty="0" smtClean="0"/>
              <a:t>Ways of encouraging a love of mathematics</a:t>
            </a:r>
            <a:endParaRPr lang="en-GB" dirty="0"/>
          </a:p>
        </p:txBody>
      </p:sp>
      <p:sp>
        <p:nvSpPr>
          <p:cNvPr id="3" name="Content Placeholder 2"/>
          <p:cNvSpPr>
            <a:spLocks noGrp="1"/>
          </p:cNvSpPr>
          <p:nvPr>
            <p:ph idx="1"/>
          </p:nvPr>
        </p:nvSpPr>
        <p:spPr/>
        <p:txBody>
          <a:bodyPr/>
          <a:lstStyle/>
          <a:p>
            <a:r>
              <a:rPr lang="en-GB" dirty="0" smtClean="0"/>
              <a:t>Let your child observe you trying to solve math problems, i.e. adding up the shopping, weighing ingredients, timing cooking times</a:t>
            </a:r>
          </a:p>
          <a:p>
            <a:r>
              <a:rPr lang="en-GB" dirty="0" smtClean="0"/>
              <a:t>Talk about math in a positive way</a:t>
            </a:r>
          </a:p>
          <a:p>
            <a:r>
              <a:rPr lang="en-GB" dirty="0" smtClean="0"/>
              <a:t>Encourage your child to help you with simple mathematical tasks, i.e. paying at the shops or sharing objects for siblings or friends</a:t>
            </a:r>
          </a:p>
          <a:p>
            <a:pPr marL="0" indent="0">
              <a:buNone/>
            </a:pPr>
            <a:endParaRPr lang="en-GB" dirty="0" smtClean="0"/>
          </a:p>
          <a:p>
            <a:pPr marL="0" indent="0">
              <a:buNone/>
            </a:pPr>
            <a:r>
              <a:rPr lang="en-GB" dirty="0" smtClean="0"/>
              <a:t>Working with or completing mathematical problems around your child will encourage them to feel more inquisitive about mathematics and will give math a purpose. </a:t>
            </a:r>
            <a:endParaRPr lang="en-GB" dirty="0"/>
          </a:p>
        </p:txBody>
      </p:sp>
    </p:spTree>
    <p:extLst>
      <p:ext uri="{BB962C8B-B14F-4D97-AF65-F5344CB8AC3E}">
        <p14:creationId xmlns:p14="http://schemas.microsoft.com/office/powerpoint/2010/main" val="25546999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Ways to support your child with math</a:t>
            </a:r>
            <a:endParaRPr lang="en-GB" dirty="0"/>
          </a:p>
        </p:txBody>
      </p:sp>
      <p:sp>
        <p:nvSpPr>
          <p:cNvPr id="3" name="Content Placeholder 2"/>
          <p:cNvSpPr>
            <a:spLocks noGrp="1"/>
          </p:cNvSpPr>
          <p:nvPr>
            <p:ph idx="1"/>
          </p:nvPr>
        </p:nvSpPr>
        <p:spPr/>
        <p:txBody>
          <a:bodyPr/>
          <a:lstStyle/>
          <a:p>
            <a:r>
              <a:rPr lang="en-GB" dirty="0" smtClean="0"/>
              <a:t>Practice times tables and number bonds</a:t>
            </a:r>
          </a:p>
          <a:p>
            <a:r>
              <a:rPr lang="en-GB" dirty="0" smtClean="0"/>
              <a:t>Encourage them to use Mathletics</a:t>
            </a:r>
          </a:p>
          <a:p>
            <a:r>
              <a:rPr lang="en-GB" dirty="0" smtClean="0"/>
              <a:t>Play simple counting games in the car or when out and about</a:t>
            </a:r>
          </a:p>
          <a:p>
            <a:r>
              <a:rPr lang="en-GB" dirty="0" smtClean="0"/>
              <a:t>If a child becomes frustrated with a problem, use the calculation policy to help them</a:t>
            </a:r>
          </a:p>
          <a:p>
            <a:endParaRPr lang="en-GB" dirty="0" smtClean="0"/>
          </a:p>
          <a:p>
            <a:endParaRPr lang="en-GB" dirty="0" smtClean="0"/>
          </a:p>
          <a:p>
            <a:endParaRPr lang="en-GB" dirty="0"/>
          </a:p>
        </p:txBody>
      </p:sp>
    </p:spTree>
    <p:extLst>
      <p:ext uri="{BB962C8B-B14F-4D97-AF65-F5344CB8AC3E}">
        <p14:creationId xmlns:p14="http://schemas.microsoft.com/office/powerpoint/2010/main" val="13873575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424" y="2041983"/>
            <a:ext cx="10554574" cy="2012985"/>
          </a:xfrm>
        </p:spPr>
        <p:txBody>
          <a:bodyPr/>
          <a:lstStyle/>
          <a:p>
            <a:r>
              <a:rPr lang="en-GB" dirty="0" smtClean="0"/>
              <a:t>Teaching children mathematics is a journey. Children must start by understanding and physically manipulating numbers, to using pictorial representations before moving onto an abstract question.</a:t>
            </a:r>
          </a:p>
          <a:p>
            <a:endParaRPr lang="en-GB" dirty="0"/>
          </a:p>
          <a:p>
            <a:pPr marL="0" indent="0">
              <a:buNone/>
            </a:pPr>
            <a:endParaRPr lang="en-GB" dirty="0"/>
          </a:p>
        </p:txBody>
      </p:sp>
      <p:sp>
        <p:nvSpPr>
          <p:cNvPr id="4" name="Title 1"/>
          <p:cNvSpPr>
            <a:spLocks noGrp="1"/>
          </p:cNvSpPr>
          <p:nvPr>
            <p:ph type="title"/>
          </p:nvPr>
        </p:nvSpPr>
        <p:spPr>
          <a:xfrm>
            <a:off x="810000" y="447188"/>
            <a:ext cx="10571998" cy="970450"/>
          </a:xfrm>
        </p:spPr>
        <p:txBody>
          <a:bodyPr/>
          <a:lstStyle/>
          <a:p>
            <a:r>
              <a:rPr lang="en-GB" dirty="0" smtClean="0"/>
              <a:t>Our approach to mathematics</a:t>
            </a:r>
            <a:endParaRPr lang="en-GB" dirty="0"/>
          </a:p>
        </p:txBody>
      </p:sp>
      <p:pic>
        <p:nvPicPr>
          <p:cNvPr id="5" name="Picture 4"/>
          <p:cNvPicPr>
            <a:picLocks noChangeAspect="1"/>
          </p:cNvPicPr>
          <p:nvPr/>
        </p:nvPicPr>
        <p:blipFill rotWithShape="1">
          <a:blip r:embed="rId2"/>
          <a:srcRect l="291" t="1633" r="646" b="1441"/>
          <a:stretch/>
        </p:blipFill>
        <p:spPr>
          <a:xfrm>
            <a:off x="1287888" y="3181082"/>
            <a:ext cx="9581882" cy="2292439"/>
          </a:xfrm>
          <a:prstGeom prst="rect">
            <a:avLst/>
          </a:prstGeom>
        </p:spPr>
      </p:pic>
      <p:sp>
        <p:nvSpPr>
          <p:cNvPr id="6" name="TextBox 5"/>
          <p:cNvSpPr txBox="1"/>
          <p:nvPr/>
        </p:nvSpPr>
        <p:spPr>
          <a:xfrm>
            <a:off x="1130921" y="5782614"/>
            <a:ext cx="2230466" cy="646331"/>
          </a:xfrm>
          <a:prstGeom prst="rect">
            <a:avLst/>
          </a:prstGeom>
          <a:noFill/>
        </p:spPr>
        <p:txBody>
          <a:bodyPr wrap="square" rtlCol="0">
            <a:spAutoFit/>
          </a:bodyPr>
          <a:lstStyle/>
          <a:p>
            <a:r>
              <a:rPr lang="en-GB" dirty="0" smtClean="0"/>
              <a:t>Start by counting cubes</a:t>
            </a:r>
            <a:endParaRPr lang="en-GB" dirty="0"/>
          </a:p>
        </p:txBody>
      </p:sp>
      <p:sp>
        <p:nvSpPr>
          <p:cNvPr id="7" name="TextBox 6"/>
          <p:cNvSpPr txBox="1"/>
          <p:nvPr/>
        </p:nvSpPr>
        <p:spPr>
          <a:xfrm>
            <a:off x="4365938" y="5782614"/>
            <a:ext cx="2910625" cy="646331"/>
          </a:xfrm>
          <a:prstGeom prst="rect">
            <a:avLst/>
          </a:prstGeom>
          <a:noFill/>
        </p:spPr>
        <p:txBody>
          <a:bodyPr wrap="square" rtlCol="0">
            <a:spAutoFit/>
          </a:bodyPr>
          <a:lstStyle/>
          <a:p>
            <a:r>
              <a:rPr lang="en-GB" dirty="0" smtClean="0"/>
              <a:t>Move onto pictures of objects</a:t>
            </a:r>
            <a:endParaRPr lang="en-GB" dirty="0"/>
          </a:p>
        </p:txBody>
      </p:sp>
      <p:sp>
        <p:nvSpPr>
          <p:cNvPr id="8" name="TextBox 7"/>
          <p:cNvSpPr txBox="1"/>
          <p:nvPr/>
        </p:nvSpPr>
        <p:spPr>
          <a:xfrm>
            <a:off x="7764085" y="5782614"/>
            <a:ext cx="2975020" cy="646331"/>
          </a:xfrm>
          <a:prstGeom prst="rect">
            <a:avLst/>
          </a:prstGeom>
          <a:noFill/>
        </p:spPr>
        <p:txBody>
          <a:bodyPr wrap="square" rtlCol="0">
            <a:spAutoFit/>
          </a:bodyPr>
          <a:lstStyle/>
          <a:p>
            <a:r>
              <a:rPr lang="en-GB" dirty="0" smtClean="0"/>
              <a:t>Ending with written numbers</a:t>
            </a:r>
            <a:endParaRPr lang="en-GB" dirty="0"/>
          </a:p>
        </p:txBody>
      </p:sp>
      <p:cxnSp>
        <p:nvCxnSpPr>
          <p:cNvPr id="10" name="Straight Arrow Connector 9"/>
          <p:cNvCxnSpPr/>
          <p:nvPr/>
        </p:nvCxnSpPr>
        <p:spPr>
          <a:xfrm>
            <a:off x="3361387" y="6027791"/>
            <a:ext cx="8371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006106" y="6027791"/>
            <a:ext cx="61631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97465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Calculation policy</a:t>
            </a:r>
            <a:endParaRPr lang="en-GB" dirty="0"/>
          </a:p>
        </p:txBody>
      </p:sp>
      <p:sp>
        <p:nvSpPr>
          <p:cNvPr id="3" name="Content Placeholder 2"/>
          <p:cNvSpPr>
            <a:spLocks noGrp="1"/>
          </p:cNvSpPr>
          <p:nvPr>
            <p:ph idx="1"/>
          </p:nvPr>
        </p:nvSpPr>
        <p:spPr>
          <a:xfrm>
            <a:off x="810000" y="2183651"/>
            <a:ext cx="10690834" cy="3636511"/>
          </a:xfrm>
        </p:spPr>
        <p:txBody>
          <a:bodyPr/>
          <a:lstStyle/>
          <a:p>
            <a:r>
              <a:rPr lang="en-GB" dirty="0" smtClean="0"/>
              <a:t>Our new calculation policy breaks down all of the primary school national curriculum objectives into these three areas. This is available on our school website. </a:t>
            </a:r>
          </a:p>
          <a:p>
            <a:pPr marL="0" indent="0">
              <a:buNone/>
            </a:pPr>
            <a:r>
              <a:rPr lang="en-GB" dirty="0" smtClean="0">
                <a:hlinkClick r:id="rId2"/>
              </a:rPr>
              <a:t>https</a:t>
            </a:r>
            <a:r>
              <a:rPr lang="en-GB" dirty="0">
                <a:hlinkClick r:id="rId2"/>
              </a:rPr>
              <a:t>://</a:t>
            </a:r>
            <a:r>
              <a:rPr lang="en-GB" dirty="0" smtClean="0">
                <a:hlinkClick r:id="rId2"/>
              </a:rPr>
              <a:t>www.gwinear.cornwall.sch.uk/website</a:t>
            </a:r>
            <a:r>
              <a:rPr lang="en-GB" dirty="0" smtClean="0"/>
              <a:t> </a:t>
            </a:r>
          </a:p>
          <a:p>
            <a:r>
              <a:rPr lang="en-GB" dirty="0" smtClean="0"/>
              <a:t>If you would like example questions or the objectives your children is studying, scroll down to the appropriate operation and year group.</a:t>
            </a:r>
          </a:p>
          <a:p>
            <a:r>
              <a:rPr lang="en-GB" dirty="0" smtClean="0"/>
              <a:t>Each new method also comes with a QR code. If you can this code (using any QR code scanner) a video of a child from our school will demonstrate how to solve an example problem.</a:t>
            </a:r>
          </a:p>
          <a:p>
            <a:pPr marL="0" indent="0">
              <a:buNone/>
            </a:pPr>
            <a:r>
              <a:rPr lang="en-GB" dirty="0">
                <a:hlinkClick r:id="rId3"/>
              </a:rPr>
              <a:t>https://app.seesaw.me/#/</a:t>
            </a:r>
            <a:r>
              <a:rPr lang="en-GB" dirty="0" smtClean="0">
                <a:hlinkClick r:id="rId3"/>
              </a:rPr>
              <a:t>class/class.3d333b2f-fc45-4d16-9ca4-721e4c35e998</a:t>
            </a:r>
            <a:r>
              <a:rPr lang="en-GB" dirty="0" smtClean="0"/>
              <a:t> </a:t>
            </a:r>
            <a:endParaRPr lang="en-GB"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0416" y="4934128"/>
            <a:ext cx="1772068" cy="1772068"/>
          </a:xfrm>
          <a:prstGeom prst="rect">
            <a:avLst/>
          </a:prstGeom>
        </p:spPr>
      </p:pic>
    </p:spTree>
    <p:extLst>
      <p:ext uri="{BB962C8B-B14F-4D97-AF65-F5344CB8AC3E}">
        <p14:creationId xmlns:p14="http://schemas.microsoft.com/office/powerpoint/2010/main" val="30061111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10000" y="3747752"/>
            <a:ext cx="2970853" cy="28623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smtClean="0"/>
              <a:t>Our approach to mathematics</a:t>
            </a:r>
            <a:endParaRPr lang="en-GB" dirty="0"/>
          </a:p>
        </p:txBody>
      </p:sp>
      <p:sp>
        <p:nvSpPr>
          <p:cNvPr id="3" name="Content Placeholder 2"/>
          <p:cNvSpPr>
            <a:spLocks noGrp="1"/>
          </p:cNvSpPr>
          <p:nvPr>
            <p:ph idx="1"/>
          </p:nvPr>
        </p:nvSpPr>
        <p:spPr>
          <a:xfrm>
            <a:off x="818712" y="2222287"/>
            <a:ext cx="10554574" cy="1860316"/>
          </a:xfrm>
        </p:spPr>
        <p:txBody>
          <a:bodyPr/>
          <a:lstStyle/>
          <a:p>
            <a:r>
              <a:rPr lang="en-GB" dirty="0" smtClean="0"/>
              <a:t>At Gwinear we teach mathematics using a variety of different approaches. We work along side the math hub and use the White Rose mastery materials to take children through small steps of learning. These methods encourage children to gain a deep understanding.</a:t>
            </a:r>
          </a:p>
          <a:p>
            <a:pPr marL="0" indent="0">
              <a:buNone/>
            </a:pPr>
            <a:endParaRPr lang="en-GB" dirty="0"/>
          </a:p>
        </p:txBody>
      </p:sp>
      <p:sp>
        <p:nvSpPr>
          <p:cNvPr id="4" name="TextBox 3"/>
          <p:cNvSpPr txBox="1"/>
          <p:nvPr/>
        </p:nvSpPr>
        <p:spPr>
          <a:xfrm>
            <a:off x="810000" y="3760631"/>
            <a:ext cx="2962141" cy="2862322"/>
          </a:xfrm>
          <a:prstGeom prst="rect">
            <a:avLst/>
          </a:prstGeom>
          <a:noFill/>
        </p:spPr>
        <p:txBody>
          <a:bodyPr wrap="square" rtlCol="0">
            <a:spAutoFit/>
          </a:bodyPr>
          <a:lstStyle/>
          <a:p>
            <a:r>
              <a:rPr lang="en-GB" b="1" dirty="0" smtClean="0"/>
              <a:t>Fluency</a:t>
            </a:r>
          </a:p>
          <a:p>
            <a:r>
              <a:rPr lang="en-GB" dirty="0" smtClean="0"/>
              <a:t> </a:t>
            </a:r>
          </a:p>
          <a:p>
            <a:r>
              <a:rPr lang="en-GB" dirty="0" smtClean="0"/>
              <a:t>Understanding number is very important. We focus on children having a high knowledge of number bonds, times tables and number facts to ensure a good foundation for learning</a:t>
            </a:r>
            <a:endParaRPr lang="en-GB" dirty="0"/>
          </a:p>
        </p:txBody>
      </p:sp>
      <p:sp>
        <p:nvSpPr>
          <p:cNvPr id="7" name="Rectangle 6"/>
          <p:cNvSpPr/>
          <p:nvPr/>
        </p:nvSpPr>
        <p:spPr>
          <a:xfrm>
            <a:off x="4607332" y="3747752"/>
            <a:ext cx="2970853" cy="28623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t>Reasoning</a:t>
            </a:r>
            <a:endParaRPr lang="en-GB" b="1" dirty="0"/>
          </a:p>
          <a:p>
            <a:r>
              <a:rPr lang="en-GB" dirty="0"/>
              <a:t> </a:t>
            </a:r>
          </a:p>
          <a:p>
            <a:r>
              <a:rPr lang="en-GB" dirty="0" smtClean="0"/>
              <a:t>Children move onto explaining their understanding. This encourages a deeper understanding of a method rather than just memorising a written formula</a:t>
            </a:r>
            <a:endParaRPr lang="en-GB" dirty="0"/>
          </a:p>
        </p:txBody>
      </p:sp>
      <p:sp>
        <p:nvSpPr>
          <p:cNvPr id="8" name="Rectangle 7"/>
          <p:cNvSpPr/>
          <p:nvPr/>
        </p:nvSpPr>
        <p:spPr>
          <a:xfrm>
            <a:off x="8402433" y="3747752"/>
            <a:ext cx="2970853" cy="28623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t>Problem Solving</a:t>
            </a:r>
          </a:p>
          <a:p>
            <a:endParaRPr lang="en-GB" b="1" dirty="0"/>
          </a:p>
          <a:p>
            <a:r>
              <a:rPr lang="en-GB" dirty="0" smtClean="0"/>
              <a:t>All children will then progress onto using their fluency knowledge to solve complex problems. By this stage children should have developed a deep understanding of number.</a:t>
            </a:r>
            <a:endParaRPr lang="en-GB" dirty="0"/>
          </a:p>
        </p:txBody>
      </p:sp>
    </p:spTree>
    <p:extLst>
      <p:ext uri="{BB962C8B-B14F-4D97-AF65-F5344CB8AC3E}">
        <p14:creationId xmlns:p14="http://schemas.microsoft.com/office/powerpoint/2010/main" val="15279940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TM03457503[[fn=Quotable]]</Template>
  <TotalTime>177</TotalTime>
  <Words>664</Words>
  <Application>Microsoft Office PowerPoint</Application>
  <PresentationFormat>Widescreen</PresentationFormat>
  <Paragraphs>62</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Century Gothic</vt:lpstr>
      <vt:lpstr>Wingdings 2</vt:lpstr>
      <vt:lpstr>Quotable</vt:lpstr>
      <vt:lpstr>Open afternoon-20/03/2019 How to support your child in math</vt:lpstr>
      <vt:lpstr>Why do people hate maths?</vt:lpstr>
      <vt:lpstr>PowerPoint Presentation</vt:lpstr>
      <vt:lpstr>Attitude towards mathematics</vt:lpstr>
      <vt:lpstr>Ways of encouraging a love of mathematics</vt:lpstr>
      <vt:lpstr>Ways to support your child with math</vt:lpstr>
      <vt:lpstr>Our approach to mathematics</vt:lpstr>
      <vt:lpstr>Calculation policy</vt:lpstr>
      <vt:lpstr>Our approach to mathematics</vt:lpstr>
      <vt:lpstr>Fluency-Reasoning-Problem Solving</vt:lpstr>
      <vt:lpstr>Mathletics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afternoon-20/03/2019 How to support your child in math</dc:title>
  <dc:creator>E Shaw</dc:creator>
  <cp:lastModifiedBy>Headteacher</cp:lastModifiedBy>
  <cp:revision>13</cp:revision>
  <dcterms:created xsi:type="dcterms:W3CDTF">2019-03-17T13:55:32Z</dcterms:created>
  <dcterms:modified xsi:type="dcterms:W3CDTF">2019-03-20T14:03:39Z</dcterms:modified>
</cp:coreProperties>
</file>